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330" r:id="rId4"/>
    <p:sldId id="326" r:id="rId5"/>
    <p:sldId id="331" r:id="rId6"/>
    <p:sldId id="306" r:id="rId7"/>
    <p:sldId id="312" r:id="rId8"/>
    <p:sldId id="314" r:id="rId9"/>
    <p:sldId id="323" r:id="rId10"/>
    <p:sldId id="316" r:id="rId11"/>
    <p:sldId id="317" r:id="rId12"/>
    <p:sldId id="318" r:id="rId13"/>
    <p:sldId id="319" r:id="rId14"/>
    <p:sldId id="321" r:id="rId15"/>
    <p:sldId id="261" r:id="rId16"/>
    <p:sldId id="322" r:id="rId17"/>
    <p:sldId id="324" r:id="rId18"/>
    <p:sldId id="267" r:id="rId19"/>
    <p:sldId id="325" r:id="rId20"/>
    <p:sldId id="328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D1BF-572E-4FF1-BAAE-32E8D06713B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B0707-CD6B-4EC0-A594-E16872B111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40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7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26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29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754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059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080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billion * 10 kilobytes =0.013 petabytes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billion * 10 kilobytes =13 terabytes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billion * 10 kilobytes =0.013 petabytes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billion * 10 kilobytes =13 terabytes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09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EECAA-3C84-430A-95A1-B4F460996DB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7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6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81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2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F138-B867-4A42-96EB-301FB4BAB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57F9A-42FF-4E6C-95CA-77E8A84E8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5D10-FDF9-4A6C-83A6-10EA32CB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2DB02-C173-4F8E-BDDC-F9471058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8E86-D86C-4880-94DB-8B0275E4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47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7EA2-AA00-4B49-9836-C895A156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ED408-C2A5-4B67-92B5-5834706F2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BCA63-A6C0-4861-BB96-2BD207A1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AB38-9C6F-44E2-B3DB-3050A75C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2B7F-6D7B-427F-870B-D2F877A7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65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286D2-7369-4B02-A3BD-49D5D3716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20CE2-8174-4AA6-A089-34A914811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5CFB-836C-4E88-9F2B-C0B82955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7D70-07BB-487F-AC70-6940F60A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4CC88-1078-49AE-8546-95B7B232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520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361831" y="4458778"/>
            <a:ext cx="6804212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1330218" y="2574277"/>
            <a:ext cx="9540982" cy="1374892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1330324" y="1201738"/>
            <a:ext cx="4814443" cy="585787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3770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8416802" y="-2792"/>
            <a:ext cx="3775198" cy="686079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5" name="Text 1"/>
          <p:cNvSpPr>
            <a:spLocks noGrp="1"/>
          </p:cNvSpPr>
          <p:nvPr>
            <p:ph type="body" sz="quarter" idx="35" hasCustomPrompt="1"/>
          </p:nvPr>
        </p:nvSpPr>
        <p:spPr>
          <a:xfrm>
            <a:off x="926281" y="5565802"/>
            <a:ext cx="6136653" cy="554707"/>
          </a:xfrm>
          <a:prstGeom prst="roundRect">
            <a:avLst>
              <a:gd name="adj" fmla="val 4771"/>
            </a:avLst>
          </a:prstGeom>
          <a:noFill/>
        </p:spPr>
        <p:txBody>
          <a:bodyPr lIns="216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4" name="Text 2"/>
          <p:cNvSpPr>
            <a:spLocks noGrp="1"/>
          </p:cNvSpPr>
          <p:nvPr>
            <p:ph type="body" sz="quarter" idx="34" hasCustomPrompt="1"/>
          </p:nvPr>
        </p:nvSpPr>
        <p:spPr>
          <a:xfrm>
            <a:off x="926281" y="4713901"/>
            <a:ext cx="6136653" cy="554707"/>
          </a:xfrm>
          <a:prstGeom prst="roundRect">
            <a:avLst>
              <a:gd name="adj" fmla="val 4771"/>
            </a:avLst>
          </a:prstGeom>
          <a:noFill/>
        </p:spPr>
        <p:txBody>
          <a:bodyPr lIns="216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33" hasCustomPrompt="1"/>
          </p:nvPr>
        </p:nvSpPr>
        <p:spPr>
          <a:xfrm>
            <a:off x="926281" y="3862000"/>
            <a:ext cx="6136653" cy="554707"/>
          </a:xfrm>
          <a:prstGeom prst="roundRect">
            <a:avLst>
              <a:gd name="adj" fmla="val 4771"/>
            </a:avLst>
          </a:prstGeom>
          <a:noFill/>
        </p:spPr>
        <p:txBody>
          <a:bodyPr lIns="216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8" name="Text 4"/>
          <p:cNvSpPr>
            <a:spLocks noGrp="1"/>
          </p:cNvSpPr>
          <p:nvPr>
            <p:ph type="body" sz="quarter" idx="32" hasCustomPrompt="1"/>
          </p:nvPr>
        </p:nvSpPr>
        <p:spPr>
          <a:xfrm>
            <a:off x="926281" y="3010099"/>
            <a:ext cx="6136653" cy="554707"/>
          </a:xfrm>
          <a:prstGeom prst="roundRect">
            <a:avLst>
              <a:gd name="adj" fmla="val 4771"/>
            </a:avLst>
          </a:prstGeom>
          <a:noFill/>
        </p:spPr>
        <p:txBody>
          <a:bodyPr lIns="216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5"/>
          <p:cNvSpPr>
            <a:spLocks noGrp="1"/>
          </p:cNvSpPr>
          <p:nvPr>
            <p:ph type="body" sz="quarter" idx="31" hasCustomPrompt="1"/>
          </p:nvPr>
        </p:nvSpPr>
        <p:spPr>
          <a:xfrm>
            <a:off x="909439" y="2158198"/>
            <a:ext cx="6136653" cy="554707"/>
          </a:xfrm>
          <a:prstGeom prst="roundRect">
            <a:avLst>
              <a:gd name="adj" fmla="val 4771"/>
            </a:avLst>
          </a:prstGeom>
          <a:noFill/>
        </p:spPr>
        <p:txBody>
          <a:bodyPr lIns="216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796427" y="120644"/>
            <a:ext cx="6750786" cy="111379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9861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122609" y="5311382"/>
            <a:ext cx="2989955" cy="821061"/>
          </a:xfrm>
        </p:spPr>
        <p:txBody>
          <a:bodyPr>
            <a:normAutofit/>
          </a:bodyPr>
          <a:lstStyle>
            <a:lvl1pPr algn="l">
              <a:defRPr sz="16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3122610" y="4940031"/>
            <a:ext cx="2750108" cy="450567"/>
          </a:xfrm>
        </p:spPr>
        <p:txBody>
          <a:bodyPr>
            <a:normAutofit/>
          </a:bodyPr>
          <a:lstStyle>
            <a:lvl1pPr algn="l">
              <a:defRPr sz="16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6809316" y="4186666"/>
            <a:ext cx="3960000" cy="21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345240" y="4726666"/>
            <a:ext cx="1620000" cy="162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796426" y="120644"/>
            <a:ext cx="10557375" cy="1136791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6702808" y="3117447"/>
            <a:ext cx="4650993" cy="997353"/>
          </a:xfrm>
        </p:spPr>
        <p:txBody>
          <a:bodyPr>
            <a:normAutofit/>
          </a:bodyPr>
          <a:lstStyle>
            <a:lvl1pPr algn="l">
              <a:defRPr sz="16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6702809" y="2647882"/>
            <a:ext cx="4066507" cy="450567"/>
          </a:xfrm>
        </p:spPr>
        <p:txBody>
          <a:bodyPr>
            <a:normAutofit/>
          </a:bodyPr>
          <a:lstStyle>
            <a:lvl1pPr algn="l">
              <a:defRPr sz="16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2354749" y="2624440"/>
            <a:ext cx="2901950" cy="450567"/>
          </a:xfrm>
        </p:spPr>
        <p:txBody>
          <a:bodyPr>
            <a:normAutofit/>
          </a:bodyPr>
          <a:lstStyle>
            <a:lvl1pPr algn="r">
              <a:defRPr sz="18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1075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540964" y="4317198"/>
            <a:ext cx="39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6562233" y="1134469"/>
            <a:ext cx="3960000" cy="21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466785" y="4317198"/>
            <a:ext cx="4650993" cy="1814796"/>
          </a:xfrm>
        </p:spPr>
        <p:txBody>
          <a:bodyPr>
            <a:normAutofit/>
          </a:bodyPr>
          <a:lstStyle>
            <a:lvl1pPr algn="l">
              <a:defRPr sz="16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466786" y="3847633"/>
            <a:ext cx="4066507" cy="450567"/>
          </a:xfrm>
        </p:spPr>
        <p:txBody>
          <a:bodyPr>
            <a:normAutofit/>
          </a:bodyPr>
          <a:lstStyle>
            <a:lvl1pPr algn="l">
              <a:defRPr sz="16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685643" y="3847559"/>
            <a:ext cx="2901950" cy="450567"/>
          </a:xfrm>
        </p:spPr>
        <p:txBody>
          <a:bodyPr>
            <a:normAutofit/>
          </a:bodyPr>
          <a:lstStyle>
            <a:lvl1pPr algn="r">
              <a:defRPr sz="18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956478" y="1026156"/>
            <a:ext cx="4650993" cy="1905887"/>
          </a:xfrm>
        </p:spPr>
        <p:txBody>
          <a:bodyPr>
            <a:normAutofit/>
          </a:bodyPr>
          <a:lstStyle>
            <a:lvl1pPr algn="r">
              <a:defRPr sz="16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6466785" y="559541"/>
            <a:ext cx="2901950" cy="450567"/>
          </a:xfrm>
        </p:spPr>
        <p:txBody>
          <a:bodyPr>
            <a:normAutofit/>
          </a:bodyPr>
          <a:lstStyle>
            <a:lvl1pPr algn="l">
              <a:defRPr sz="18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540964" y="559541"/>
            <a:ext cx="4066507" cy="450567"/>
          </a:xfrm>
        </p:spPr>
        <p:txBody>
          <a:bodyPr>
            <a:normAutofit/>
          </a:bodyPr>
          <a:lstStyle>
            <a:lvl1pPr algn="r">
              <a:defRPr sz="16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8736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9BB3-8134-45E9-8871-F961BE3E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949E-EB87-4181-ABF5-57F2747FB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205B4-5E07-464C-8821-EE479A09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6CA59-DB96-45FB-97C9-A12108D9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F9F5A-22A8-4DC8-B773-77F9907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8F2A-C7D8-4627-89DC-F64B49CB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0F3D6-469F-4EE4-A5C7-4DED73A4D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7C180-7937-4051-A718-044627D4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77BF1-2F44-4B4F-9AE8-CF04E0F9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C7012-C08C-4ABF-A7E5-13EE21AD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9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C240-A446-423A-8178-47986F28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86AED-4F4E-4AB8-9842-859488F2B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77DD5-8A1F-4086-8EF1-AB3725CBB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9B17-344D-4916-9901-A33966E2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A146B-5F23-44E6-B5EF-03ADF5C2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7ADDB-DC72-4A3B-89E8-E5C198D4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13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5BAB-8DB6-4474-9793-E601E2B3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C9423-3453-4A01-80E4-96A40E68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47DB0-2B5C-4392-A559-8D5B1885A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26152-74C4-44CE-A8C0-D68A7812C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ED387-3A16-496F-BB98-E50223FEB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4C81E-625B-4039-BE1D-99210422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47D590-3E74-437F-9CC4-E6936554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63930-ED05-4D13-8759-7290F762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51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FACB-72E6-41B1-A8E1-B43D3672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AD34D-61F7-445E-B0FD-682ADD5C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4CCB5-C099-4398-81CD-4D89CFB2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90610-348E-4AB5-ACEE-BC31740C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722A4-0777-430F-B2A8-F3364769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ECA96-46BC-4967-A915-148B9073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FEA49-E1AD-45C3-8A7D-83E1AACB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20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4FDE-674D-434D-B48C-CC2BFFEB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9F2E6-B112-4E34-A5B7-7855D009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A93A7-15A1-4B02-8CB0-978E637BC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76CDF-6620-473C-BB9F-1C75DBFD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779F8-8FA4-4FEA-9B11-AA645860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1FA68-27EC-463A-9CD2-3198EDFE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7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2DE5-C890-43A2-9791-004D03A7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4B2EB-1954-4769-91C6-1DAF5025E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CFD66-CA27-4675-897E-519D6E765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C3D1D-338E-4936-A50E-5B3C9132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AEC63-2DCE-4327-B028-7E6B6FD8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E998D-98E0-4713-8D2D-CCCD1C63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59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9EC91B-0EB5-452A-8A1A-BA688AB6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B66D2-AD1A-4F5B-9991-C7044AF27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535EB-74D5-4381-ABF5-6FB8E87CC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20254-212A-44B6-8882-60F46F8BD544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200BB-20FD-4F25-8D96-B5ABA654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AEAB-DF60-4485-9AE7-FFC3601EB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22CE7-387B-43E6-B381-2B3EBBFF6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76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iphonemod.net/fix-iphone-not-enough-storage.html" TargetMode="Externa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7/06/relationships/model3d" Target="../media/model3d1.glb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microsoft.com/fwlink/?linkid=200734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flair/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781916" y="2358110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Big Data Storage </a:t>
            </a:r>
            <a:endParaRPr sz="6000" b="1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92" name="Google Shape;92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"/>
          <p:cNvCxnSpPr/>
          <p:nvPr/>
        </p:nvCxnSpPr>
        <p:spPr>
          <a:xfrm rot="10800000" flipH="1">
            <a:off x="4781916" y="4112436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5" name="Google Shape;95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722" y="1606241"/>
            <a:ext cx="2369218" cy="3550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</p:grpSpPr>
        <p:sp>
          <p:nvSpPr>
            <p:cNvPr id="97" name="Google Shape;97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"/>
          <p:cNvSpPr/>
          <p:nvPr/>
        </p:nvSpPr>
        <p:spPr>
          <a:xfrm>
            <a:off x="4813545" y="2907322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System(HDFS)</a:t>
            </a:r>
            <a:endParaRPr sz="6000" b="1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630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Case Study: How Google Search works?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step04_matching_algorithms-ff">
            <a:hlinkClick r:id="" action="ppaction://media"/>
            <a:extLst>
              <a:ext uri="{FF2B5EF4-FFF2-40B4-BE49-F238E27FC236}">
                <a16:creationId xmlns:a16="http://schemas.microsoft.com/office/drawing/2014/main" id="{7DB896E8-9DF9-48E7-B473-5FF0DF299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781" y="1868853"/>
            <a:ext cx="9074989" cy="42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841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Motivations from Google Case Study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3EF3BD8F-C6BE-40BB-A375-467BAFADAA4B}"/>
              </a:ext>
            </a:extLst>
          </p:cNvPr>
          <p:cNvSpPr/>
          <p:nvPr/>
        </p:nvSpPr>
        <p:spPr>
          <a:xfrm>
            <a:off x="745588" y="2475927"/>
            <a:ext cx="2954215" cy="335356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E1A7F32-66AD-402E-93F3-E668835ED88B}"/>
              </a:ext>
            </a:extLst>
          </p:cNvPr>
          <p:cNvSpPr/>
          <p:nvPr/>
        </p:nvSpPr>
        <p:spPr>
          <a:xfrm>
            <a:off x="5069059" y="2211167"/>
            <a:ext cx="698695" cy="95054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B8E50CDD-AD99-4667-8800-23103072E807}"/>
              </a:ext>
            </a:extLst>
          </p:cNvPr>
          <p:cNvSpPr/>
          <p:nvPr/>
        </p:nvSpPr>
        <p:spPr>
          <a:xfrm>
            <a:off x="5151120" y="5829496"/>
            <a:ext cx="698695" cy="95054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AEB239EE-B275-4F70-B7FB-FB934B3E7A07}"/>
              </a:ext>
            </a:extLst>
          </p:cNvPr>
          <p:cNvSpPr/>
          <p:nvPr/>
        </p:nvSpPr>
        <p:spPr>
          <a:xfrm>
            <a:off x="5122985" y="4629248"/>
            <a:ext cx="698695" cy="95054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0752E78-E224-4088-BBED-1338EA0F4C30}"/>
              </a:ext>
            </a:extLst>
          </p:cNvPr>
          <p:cNvSpPr/>
          <p:nvPr/>
        </p:nvSpPr>
        <p:spPr>
          <a:xfrm>
            <a:off x="5122985" y="3429000"/>
            <a:ext cx="698695" cy="95054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7E17BB-7CA7-4B91-B6ED-302980E5F0B9}"/>
              </a:ext>
            </a:extLst>
          </p:cNvPr>
          <p:cNvCxnSpPr/>
          <p:nvPr/>
        </p:nvCxnSpPr>
        <p:spPr>
          <a:xfrm flipV="1">
            <a:off x="3699803" y="2912012"/>
            <a:ext cx="1357532" cy="43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B5841C-6CFE-4D8D-AA2F-BDB7D4E5546F}"/>
              </a:ext>
            </a:extLst>
          </p:cNvPr>
          <p:cNvCxnSpPr/>
          <p:nvPr/>
        </p:nvCxnSpPr>
        <p:spPr>
          <a:xfrm>
            <a:off x="3699803" y="3756074"/>
            <a:ext cx="1369256" cy="28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CF3B9-9383-4300-BE34-B7EE93D37633}"/>
              </a:ext>
            </a:extLst>
          </p:cNvPr>
          <p:cNvCxnSpPr>
            <a:endCxn id="14" idx="2"/>
          </p:cNvCxnSpPr>
          <p:nvPr/>
        </p:nvCxnSpPr>
        <p:spPr>
          <a:xfrm>
            <a:off x="3699803" y="4427718"/>
            <a:ext cx="1423182" cy="67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46C4F-0EA7-41D1-A3B8-5FF03BDE6DFC}"/>
              </a:ext>
            </a:extLst>
          </p:cNvPr>
          <p:cNvCxnSpPr>
            <a:endCxn id="13" idx="2"/>
          </p:cNvCxnSpPr>
          <p:nvPr/>
        </p:nvCxnSpPr>
        <p:spPr>
          <a:xfrm>
            <a:off x="3699803" y="5022078"/>
            <a:ext cx="1451317" cy="128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83324-6B71-4D54-B960-502B419EEEED}"/>
              </a:ext>
            </a:extLst>
          </p:cNvPr>
          <p:cNvSpPr txBox="1"/>
          <p:nvPr/>
        </p:nvSpPr>
        <p:spPr>
          <a:xfrm>
            <a:off x="745588" y="5829487"/>
            <a:ext cx="32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libri (Body)"/>
              </a:rPr>
              <a:t>EXT 64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F29FEB-5FAA-452D-8DA6-4CF303D39958}"/>
              </a:ext>
            </a:extLst>
          </p:cNvPr>
          <p:cNvSpPr/>
          <p:nvPr/>
        </p:nvSpPr>
        <p:spPr>
          <a:xfrm>
            <a:off x="5892789" y="3735052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 (Body)"/>
              </a:rPr>
              <a:t>EXT 64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166B3F-ABF8-466B-BEB0-BC3E6D332857}"/>
              </a:ext>
            </a:extLst>
          </p:cNvPr>
          <p:cNvSpPr/>
          <p:nvPr/>
        </p:nvSpPr>
        <p:spPr>
          <a:xfrm>
            <a:off x="5974179" y="4984172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 (Body)"/>
              </a:rPr>
              <a:t>EXT 64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65A8B5-587C-476C-9F57-1C96801C1206}"/>
              </a:ext>
            </a:extLst>
          </p:cNvPr>
          <p:cNvSpPr/>
          <p:nvPr/>
        </p:nvSpPr>
        <p:spPr>
          <a:xfrm>
            <a:off x="6003793" y="6151166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 (Body)"/>
              </a:rPr>
              <a:t>EXT 64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D4070F-13F6-43B1-9191-0CC1331204A4}"/>
              </a:ext>
            </a:extLst>
          </p:cNvPr>
          <p:cNvSpPr/>
          <p:nvPr/>
        </p:nvSpPr>
        <p:spPr>
          <a:xfrm>
            <a:off x="5863847" y="2470231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 (Body)"/>
              </a:rPr>
              <a:t>EXT 64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5341A3-98A0-4C5F-8DF4-7268062E9705}"/>
              </a:ext>
            </a:extLst>
          </p:cNvPr>
          <p:cNvSpPr/>
          <p:nvPr/>
        </p:nvSpPr>
        <p:spPr>
          <a:xfrm>
            <a:off x="7898889" y="3116850"/>
            <a:ext cx="3223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DFS?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AB592A-FCBE-413F-9177-2A442FC6728C}"/>
              </a:ext>
            </a:extLst>
          </p:cNvPr>
          <p:cNvSpPr/>
          <p:nvPr/>
        </p:nvSpPr>
        <p:spPr>
          <a:xfrm>
            <a:off x="914400" y="1406769"/>
            <a:ext cx="9594166" cy="7444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Hadoop Distributed File System</a:t>
            </a:r>
          </a:p>
        </p:txBody>
      </p:sp>
    </p:spTree>
    <p:extLst>
      <p:ext uri="{BB962C8B-B14F-4D97-AF65-F5344CB8AC3E}">
        <p14:creationId xmlns:p14="http://schemas.microsoft.com/office/powerpoint/2010/main" val="3387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4" grpId="0" animBg="1"/>
      <p:bldP spid="15" grpId="0" animBg="1"/>
      <p:bldP spid="25" grpId="0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841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What is Distributed File System (DFS)?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3" descr="A picture containing phone, cellphone&#10;&#10;Description automatically generated">
            <a:extLst>
              <a:ext uri="{FF2B5EF4-FFF2-40B4-BE49-F238E27FC236}">
                <a16:creationId xmlns:a16="http://schemas.microsoft.com/office/drawing/2014/main" id="{1E14E3D5-71BA-41EB-A6D0-45EA60AC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702083"/>
            <a:ext cx="4509246" cy="45439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51B7026-A260-4F2F-89E2-7ADA78975226}"/>
              </a:ext>
            </a:extLst>
          </p:cNvPr>
          <p:cNvSpPr/>
          <p:nvPr/>
        </p:nvSpPr>
        <p:spPr>
          <a:xfrm>
            <a:off x="4403187" y="3429000"/>
            <a:ext cx="2869809" cy="11148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E0E33-9B69-4CDE-87B4-97A6831ADE03}"/>
              </a:ext>
            </a:extLst>
          </p:cNvPr>
          <p:cNvSpPr txBox="1"/>
          <p:nvPr/>
        </p:nvSpPr>
        <p:spPr>
          <a:xfrm>
            <a:off x="4509246" y="4684542"/>
            <a:ext cx="231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Look in for options to store it in multiple locations</a:t>
            </a:r>
          </a:p>
        </p:txBody>
      </p:sp>
      <p:pic>
        <p:nvPicPr>
          <p:cNvPr id="26" name="Google Shape;198;p8">
            <a:extLst>
              <a:ext uri="{FF2B5EF4-FFF2-40B4-BE49-F238E27FC236}">
                <a16:creationId xmlns:a16="http://schemas.microsoft.com/office/drawing/2014/main" id="{86064995-66D3-42C9-BF9F-45F5840A92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3916" t="8338" r="5218" b="10466"/>
          <a:stretch/>
        </p:blipFill>
        <p:spPr>
          <a:xfrm>
            <a:off x="7427610" y="2011573"/>
            <a:ext cx="4509246" cy="37421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F239D-C7F7-422E-A421-6BC13F6C4DEC}"/>
              </a:ext>
            </a:extLst>
          </p:cNvPr>
          <p:cNvSpPr txBox="1"/>
          <p:nvPr/>
        </p:nvSpPr>
        <p:spPr>
          <a:xfrm>
            <a:off x="7526215" y="6246038"/>
            <a:ext cx="450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Source :http ://www.edureka.com</a:t>
            </a:r>
          </a:p>
        </p:txBody>
      </p:sp>
    </p:spTree>
    <p:extLst>
      <p:ext uri="{BB962C8B-B14F-4D97-AF65-F5344CB8AC3E}">
        <p14:creationId xmlns:p14="http://schemas.microsoft.com/office/powerpoint/2010/main" val="117558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841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Capabilities of DFS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A8B25-5967-44A9-BDFE-AEBB1EE7BB35}"/>
              </a:ext>
            </a:extLst>
          </p:cNvPr>
          <p:cNvSpPr txBox="1"/>
          <p:nvPr/>
        </p:nvSpPr>
        <p:spPr>
          <a:xfrm>
            <a:off x="886265" y="2039815"/>
            <a:ext cx="92002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>
                <a:latin typeface="Calibri(body)"/>
              </a:rPr>
              <a:t>Manages files and folders across multiple computers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>
                <a:latin typeface="Calibri(body)"/>
              </a:rPr>
              <a:t>DFS can organize and store files as if they are residing in a local system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>
                <a:latin typeface="Calibri(body)"/>
              </a:rPr>
              <a:t>Not only storage controlled access to files over LAN and WAN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61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HDFS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Hadoop Distributed File System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1401613" y="2081111"/>
            <a:ext cx="4915847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Let's understand</a:t>
            </a:r>
            <a:endParaRPr dirty="0"/>
          </a:p>
        </p:txBody>
      </p:sp>
      <p:cxnSp>
        <p:nvCxnSpPr>
          <p:cNvPr id="159" name="Google Shape;159;p6"/>
          <p:cNvCxnSpPr>
            <a:cxnSpLocks/>
          </p:cNvCxnSpPr>
          <p:nvPr/>
        </p:nvCxnSpPr>
        <p:spPr>
          <a:xfrm>
            <a:off x="71586" y="1169371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" name="Google Shape;160;p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142977" y="1316458"/>
            <a:ext cx="937260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33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WHY HDFS?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099149-E6AB-4077-9C0F-359C050C9F98}"/>
              </a:ext>
            </a:extLst>
          </p:cNvPr>
          <p:cNvCxnSpPr>
            <a:cxnSpLocks/>
          </p:cNvCxnSpPr>
          <p:nvPr/>
        </p:nvCxnSpPr>
        <p:spPr>
          <a:xfrm flipH="1">
            <a:off x="5866227" y="1464169"/>
            <a:ext cx="46263" cy="53938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ed Tv">
                <a:extLst>
                  <a:ext uri="{FF2B5EF4-FFF2-40B4-BE49-F238E27FC236}">
                    <a16:creationId xmlns:a16="http://schemas.microsoft.com/office/drawing/2014/main" id="{042517CB-F1A4-45EA-A77E-F9B566E058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0978" y="3371717"/>
              <a:ext cx="1821561" cy="14465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21561" cy="1446551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502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ed Tv">
                <a:extLst>
                  <a:ext uri="{FF2B5EF4-FFF2-40B4-BE49-F238E27FC236}">
                    <a16:creationId xmlns:a16="http://schemas.microsoft.com/office/drawing/2014/main" id="{042517CB-F1A4-45EA-A77E-F9B566E0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978" y="3371717"/>
                <a:ext cx="1821561" cy="144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Led Tv">
                <a:extLst>
                  <a:ext uri="{FF2B5EF4-FFF2-40B4-BE49-F238E27FC236}">
                    <a16:creationId xmlns:a16="http://schemas.microsoft.com/office/drawing/2014/main" id="{90E43277-FD60-48C2-B403-9164CEA1BE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508" y="3229272"/>
              <a:ext cx="1180682" cy="8769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0682" cy="876907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85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Led Tv">
                <a:extLst>
                  <a:ext uri="{FF2B5EF4-FFF2-40B4-BE49-F238E27FC236}">
                    <a16:creationId xmlns:a16="http://schemas.microsoft.com/office/drawing/2014/main" id="{90E43277-FD60-48C2-B403-9164CEA1B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8" y="3229272"/>
                <a:ext cx="1180682" cy="87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Led Tv">
                <a:extLst>
                  <a:ext uri="{FF2B5EF4-FFF2-40B4-BE49-F238E27FC236}">
                    <a16:creationId xmlns:a16="http://schemas.microsoft.com/office/drawing/2014/main" id="{31345024-F42A-4298-8AE9-3F92B53FCE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508" y="2077567"/>
              <a:ext cx="1181912" cy="9385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1912" cy="938588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89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Led Tv">
                <a:extLst>
                  <a:ext uri="{FF2B5EF4-FFF2-40B4-BE49-F238E27FC236}">
                    <a16:creationId xmlns:a16="http://schemas.microsoft.com/office/drawing/2014/main" id="{31345024-F42A-4298-8AE9-3F92B53FC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6508" y="2077567"/>
                <a:ext cx="1181912" cy="938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ed Tv">
                <a:extLst>
                  <a:ext uri="{FF2B5EF4-FFF2-40B4-BE49-F238E27FC236}">
                    <a16:creationId xmlns:a16="http://schemas.microsoft.com/office/drawing/2014/main" id="{34878395-C54E-4081-8D56-F98BEF6267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36508" y="4319296"/>
              <a:ext cx="1180682" cy="8769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0682" cy="876907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85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ed Tv">
                <a:extLst>
                  <a:ext uri="{FF2B5EF4-FFF2-40B4-BE49-F238E27FC236}">
                    <a16:creationId xmlns:a16="http://schemas.microsoft.com/office/drawing/2014/main" id="{34878395-C54E-4081-8D56-F98BEF626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8" y="4319296"/>
                <a:ext cx="1180682" cy="87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ed Tv">
                <a:extLst>
                  <a:ext uri="{FF2B5EF4-FFF2-40B4-BE49-F238E27FC236}">
                    <a16:creationId xmlns:a16="http://schemas.microsoft.com/office/drawing/2014/main" id="{1370C8BC-242A-433A-B714-BA93EF0E25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15655" y="5409320"/>
              <a:ext cx="1201535" cy="91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1535" cy="914076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19551" ay="-606855" az="9192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85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ed Tv">
                <a:extLst>
                  <a:ext uri="{FF2B5EF4-FFF2-40B4-BE49-F238E27FC236}">
                    <a16:creationId xmlns:a16="http://schemas.microsoft.com/office/drawing/2014/main" id="{1370C8BC-242A-433A-B714-BA93EF0E25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5655" y="5409320"/>
                <a:ext cx="1201535" cy="91407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4CD7A8-99B8-4313-AA77-6077E43EC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15" y="3634911"/>
            <a:ext cx="1323654" cy="9201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421CA0-5100-4367-9947-85B5F893EF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667725"/>
            <a:ext cx="1323654" cy="9201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AD3CBE0-59EF-4F48-9BEB-0B6B0EF7C2BF}"/>
              </a:ext>
            </a:extLst>
          </p:cNvPr>
          <p:cNvSpPr/>
          <p:nvPr/>
        </p:nvSpPr>
        <p:spPr>
          <a:xfrm>
            <a:off x="1674055" y="3868615"/>
            <a:ext cx="1786923" cy="56270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556FA0-F6C1-4753-BE87-5AA9E764AFC6}"/>
              </a:ext>
            </a:extLst>
          </p:cNvPr>
          <p:cNvCxnSpPr/>
          <p:nvPr/>
        </p:nvCxnSpPr>
        <p:spPr>
          <a:xfrm flipV="1">
            <a:off x="7419654" y="2518117"/>
            <a:ext cx="2296001" cy="135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904464-9492-4A62-A795-39445F1B3CEA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7419654" y="3667726"/>
            <a:ext cx="2316854" cy="46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2829CA-0707-40ED-BC1D-DB72A948F3AB}"/>
              </a:ext>
            </a:extLst>
          </p:cNvPr>
          <p:cNvCxnSpPr>
            <a:endCxn id="26" idx="1"/>
          </p:cNvCxnSpPr>
          <p:nvPr/>
        </p:nvCxnSpPr>
        <p:spPr>
          <a:xfrm>
            <a:off x="7419654" y="4307069"/>
            <a:ext cx="2316854" cy="45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FBEFF3-6C07-41D4-9614-7874D33E500A}"/>
              </a:ext>
            </a:extLst>
          </p:cNvPr>
          <p:cNvCxnSpPr>
            <a:endCxn id="27" idx="1"/>
          </p:cNvCxnSpPr>
          <p:nvPr/>
        </p:nvCxnSpPr>
        <p:spPr>
          <a:xfrm>
            <a:off x="7419654" y="4431323"/>
            <a:ext cx="2296001" cy="143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95847E-30FA-41AF-8416-906FF8AE664F}"/>
              </a:ext>
            </a:extLst>
          </p:cNvPr>
          <p:cNvSpPr txBox="1"/>
          <p:nvPr/>
        </p:nvSpPr>
        <p:spPr>
          <a:xfrm>
            <a:off x="142977" y="2630658"/>
            <a:ext cx="140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TB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599C8C-4A3A-4FF7-AB40-86864A148BB7}"/>
              </a:ext>
            </a:extLst>
          </p:cNvPr>
          <p:cNvSpPr txBox="1"/>
          <p:nvPr/>
        </p:nvSpPr>
        <p:spPr>
          <a:xfrm>
            <a:off x="3862222" y="2708378"/>
            <a:ext cx="140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45 </a:t>
            </a:r>
            <a:r>
              <a:rPr lang="en-IN" dirty="0" err="1"/>
              <a:t>mts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19C2C1-2C86-4F8F-AE60-7F2C6CA5B517}"/>
              </a:ext>
            </a:extLst>
          </p:cNvPr>
          <p:cNvSpPr txBox="1"/>
          <p:nvPr/>
        </p:nvSpPr>
        <p:spPr>
          <a:xfrm>
            <a:off x="6193401" y="3063940"/>
            <a:ext cx="140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TB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593FFE-ADB2-401E-B205-A20DC4ADEFC0}"/>
              </a:ext>
            </a:extLst>
          </p:cNvPr>
          <p:cNvSpPr txBox="1"/>
          <p:nvPr/>
        </p:nvSpPr>
        <p:spPr>
          <a:xfrm>
            <a:off x="9410595" y="1666806"/>
            <a:ext cx="140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4.5 </a:t>
            </a:r>
            <a:r>
              <a:rPr lang="en-IN" dirty="0" err="1"/>
              <a:t>mts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</a:t>
            </a:r>
            <a:endParaRPr dirty="0"/>
          </a:p>
        </p:txBody>
      </p:sp>
      <p:cxnSp>
        <p:nvCxnSpPr>
          <p:cNvPr id="159" name="Google Shape;159;p6"/>
          <p:cNvCxnSpPr>
            <a:cxnSpLocks/>
          </p:cNvCxnSpPr>
          <p:nvPr/>
        </p:nvCxnSpPr>
        <p:spPr>
          <a:xfrm>
            <a:off x="71586" y="1169371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" name="Google Shape;160;p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142977" y="1316458"/>
            <a:ext cx="937260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33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is HDFS?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F7CAC-12F4-44EF-A963-B83070DD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86" y="2438922"/>
            <a:ext cx="4735913" cy="33121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B6BC-B5A8-4DB3-937F-FE6C9D4CA106}"/>
              </a:ext>
            </a:extLst>
          </p:cNvPr>
          <p:cNvSpPr/>
          <p:nvPr/>
        </p:nvSpPr>
        <p:spPr>
          <a:xfrm>
            <a:off x="371880" y="3196466"/>
            <a:ext cx="5697416" cy="27625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dirty="0">
                <a:solidFill>
                  <a:schemeClr val="tx1"/>
                </a:solidFill>
                <a:latin typeface="Calibri (Body)"/>
              </a:rPr>
              <a:t>HDFS is a distributed file system that allows you to store large data across the cluster</a:t>
            </a:r>
          </a:p>
        </p:txBody>
      </p:sp>
    </p:spTree>
    <p:extLst>
      <p:ext uri="{BB962C8B-B14F-4D97-AF65-F5344CB8AC3E}">
        <p14:creationId xmlns:p14="http://schemas.microsoft.com/office/powerpoint/2010/main" val="310314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</a:t>
            </a:r>
            <a:endParaRPr dirty="0"/>
          </a:p>
        </p:txBody>
      </p:sp>
      <p:cxnSp>
        <p:nvCxnSpPr>
          <p:cNvPr id="159" name="Google Shape;159;p6"/>
          <p:cNvCxnSpPr>
            <a:cxnSpLocks/>
          </p:cNvCxnSpPr>
          <p:nvPr/>
        </p:nvCxnSpPr>
        <p:spPr>
          <a:xfrm>
            <a:off x="71586" y="1169371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" name="Google Shape;160;p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142977" y="1316458"/>
            <a:ext cx="937260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33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is HDFS?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 descr="group of icons&#10;">
            <a:extLst>
              <a:ext uri="{FF2B5EF4-FFF2-40B4-BE49-F238E27FC236}">
                <a16:creationId xmlns:a16="http://schemas.microsoft.com/office/drawing/2014/main" id="{6ED03D04-63FB-47BF-9C87-AE27CC08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2787" y="2086166"/>
            <a:ext cx="855663" cy="3683594"/>
            <a:chOff x="1106487" y="2086166"/>
            <a:chExt cx="855663" cy="3683594"/>
          </a:xfrm>
        </p:grpSpPr>
        <p:sp>
          <p:nvSpPr>
            <p:cNvPr id="10" name="Oval 68">
              <a:extLst>
                <a:ext uri="{FF2B5EF4-FFF2-40B4-BE49-F238E27FC236}">
                  <a16:creationId xmlns:a16="http://schemas.microsoft.com/office/drawing/2014/main" id="{37051958-3FA8-4AA6-8DF4-1998128D9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2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B44530A3-64BC-4224-B933-CC65F203B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82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Oval 68">
              <a:extLst>
                <a:ext uri="{FF2B5EF4-FFF2-40B4-BE49-F238E27FC236}">
                  <a16:creationId xmlns:a16="http://schemas.microsoft.com/office/drawing/2014/main" id="{942F0739-0F6A-4B3F-BF1A-0BC9E887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2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13" name="Group 12" descr="Clock">
              <a:extLst>
                <a:ext uri="{FF2B5EF4-FFF2-40B4-BE49-F238E27FC236}">
                  <a16:creationId xmlns:a16="http://schemas.microsoft.com/office/drawing/2014/main" id="{CF5C0F15-CD66-4A7F-B8BB-BCBDFA041FD9}"/>
                </a:ext>
              </a:extLst>
            </p:cNvPr>
            <p:cNvGrpSpPr/>
            <p:nvPr/>
          </p:nvGrpSpPr>
          <p:grpSpPr bwMode="auto">
            <a:xfrm>
              <a:off x="1376227" y="3270522"/>
              <a:ext cx="343634" cy="344872"/>
              <a:chOff x="9155465" y="4372601"/>
              <a:chExt cx="343634" cy="344872"/>
            </a:xfrm>
            <a:solidFill>
              <a:schemeClr val="tx1"/>
            </a:solidFill>
          </p:grpSpPr>
          <p:sp>
            <p:nvSpPr>
              <p:cNvPr id="25" name="Freeform 158">
                <a:extLst>
                  <a:ext uri="{FF2B5EF4-FFF2-40B4-BE49-F238E27FC236}">
                    <a16:creationId xmlns:a16="http://schemas.microsoft.com/office/drawing/2014/main" id="{570D6994-84F2-44F1-9D45-EF02E6527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5C20DBA9-4D20-487C-AB4E-77BC15DB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4AFD21F1-BDFB-4AF4-9E80-E160C2BF9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182F4C32-D847-4894-B40C-9CDA3586D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9" name="Freeform 162">
                <a:extLst>
                  <a:ext uri="{FF2B5EF4-FFF2-40B4-BE49-F238E27FC236}">
                    <a16:creationId xmlns:a16="http://schemas.microsoft.com/office/drawing/2014/main" id="{C9E9B269-EF8D-4438-A102-2641CAA12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" name="Freeform 163">
                <a:extLst>
                  <a:ext uri="{FF2B5EF4-FFF2-40B4-BE49-F238E27FC236}">
                    <a16:creationId xmlns:a16="http://schemas.microsoft.com/office/drawing/2014/main" id="{24DD7C5F-145D-47C1-B4B9-C9922D3C8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4" name="Oval 68">
              <a:extLst>
                <a:ext uri="{FF2B5EF4-FFF2-40B4-BE49-F238E27FC236}">
                  <a16:creationId xmlns:a16="http://schemas.microsoft.com/office/drawing/2014/main" id="{51F43777-7B13-4E52-ADFA-CBFEC7983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2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15" name="Group 14" descr="Unlock">
              <a:extLst>
                <a:ext uri="{FF2B5EF4-FFF2-40B4-BE49-F238E27FC236}">
                  <a16:creationId xmlns:a16="http://schemas.microsoft.com/office/drawing/2014/main" id="{65FD928C-C492-4EE1-8C68-FFA9A74FA82B}"/>
                </a:ext>
              </a:extLst>
            </p:cNvPr>
            <p:cNvGrpSpPr/>
            <p:nvPr/>
          </p:nvGrpSpPr>
          <p:grpSpPr bwMode="auto">
            <a:xfrm>
              <a:off x="1386877" y="4210484"/>
              <a:ext cx="360941" cy="337455"/>
              <a:chOff x="6955211" y="4365185"/>
              <a:chExt cx="360941" cy="337455"/>
            </a:xfrm>
            <a:solidFill>
              <a:schemeClr val="tx1"/>
            </a:solidFill>
          </p:grpSpPr>
          <p:sp>
            <p:nvSpPr>
              <p:cNvPr id="21" name="Freeform 188">
                <a:extLst>
                  <a:ext uri="{FF2B5EF4-FFF2-40B4-BE49-F238E27FC236}">
                    <a16:creationId xmlns:a16="http://schemas.microsoft.com/office/drawing/2014/main" id="{54748339-F814-46D9-AC61-50BCB86BB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2" name="Freeform 189">
                <a:extLst>
                  <a:ext uri="{FF2B5EF4-FFF2-40B4-BE49-F238E27FC236}">
                    <a16:creationId xmlns:a16="http://schemas.microsoft.com/office/drawing/2014/main" id="{67D73056-878E-4F22-A502-FD60988CF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3" name="Freeform 190">
                <a:extLst>
                  <a:ext uri="{FF2B5EF4-FFF2-40B4-BE49-F238E27FC236}">
                    <a16:creationId xmlns:a16="http://schemas.microsoft.com/office/drawing/2014/main" id="{D0054E1A-256E-409A-965B-E85C7B6F7E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4" name="Freeform 191">
                <a:extLst>
                  <a:ext uri="{FF2B5EF4-FFF2-40B4-BE49-F238E27FC236}">
                    <a16:creationId xmlns:a16="http://schemas.microsoft.com/office/drawing/2014/main" id="{DD1BA614-EC64-45B6-87F0-66393EE2A8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6" name="Oval 68">
              <a:extLst>
                <a:ext uri="{FF2B5EF4-FFF2-40B4-BE49-F238E27FC236}">
                  <a16:creationId xmlns:a16="http://schemas.microsoft.com/office/drawing/2014/main" id="{8DEC8877-08AA-4F82-9D41-E942166E8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17" name="Group 16" descr="Mechanics">
              <a:extLst>
                <a:ext uri="{FF2B5EF4-FFF2-40B4-BE49-F238E27FC236}">
                  <a16:creationId xmlns:a16="http://schemas.microsoft.com/office/drawing/2014/main" id="{9982718F-BAC4-44F4-85D9-D9A2807E1355}"/>
                </a:ext>
              </a:extLst>
            </p:cNvPr>
            <p:cNvGrpSpPr/>
            <p:nvPr/>
          </p:nvGrpSpPr>
          <p:grpSpPr bwMode="auto">
            <a:xfrm>
              <a:off x="1318795" y="5165730"/>
              <a:ext cx="396000" cy="396000"/>
              <a:chOff x="5508977" y="3649484"/>
              <a:chExt cx="331274" cy="323857"/>
            </a:xfrm>
            <a:solidFill>
              <a:schemeClr val="tx1"/>
            </a:solidFill>
          </p:grpSpPr>
          <p:sp>
            <p:nvSpPr>
              <p:cNvPr id="18" name="Freeform 129">
                <a:extLst>
                  <a:ext uri="{FF2B5EF4-FFF2-40B4-BE49-F238E27FC236}">
                    <a16:creationId xmlns:a16="http://schemas.microsoft.com/office/drawing/2014/main" id="{0EF43D0F-543A-47B2-8EB3-AE333C293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30">
                <a:extLst>
                  <a:ext uri="{FF2B5EF4-FFF2-40B4-BE49-F238E27FC236}">
                    <a16:creationId xmlns:a16="http://schemas.microsoft.com/office/drawing/2014/main" id="{17874485-7437-4F42-B4EE-0F331FBAB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0" name="Freeform 131">
                <a:extLst>
                  <a:ext uri="{FF2B5EF4-FFF2-40B4-BE49-F238E27FC236}">
                    <a16:creationId xmlns:a16="http://schemas.microsoft.com/office/drawing/2014/main" id="{39B9A3E7-0E85-42F8-8756-828629204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sp>
        <p:nvSpPr>
          <p:cNvPr id="31" name="Text Placeholder 73">
            <a:extLst>
              <a:ext uri="{FF2B5EF4-FFF2-40B4-BE49-F238E27FC236}">
                <a16:creationId xmlns:a16="http://schemas.microsoft.com/office/drawing/2014/main" id="{2BBB7214-65C8-428E-923B-6F615ED827CB}"/>
              </a:ext>
            </a:extLst>
          </p:cNvPr>
          <p:cNvSpPr txBox="1">
            <a:spLocks/>
          </p:cNvSpPr>
          <p:nvPr/>
        </p:nvSpPr>
        <p:spPr>
          <a:xfrm>
            <a:off x="1860549" y="2101850"/>
            <a:ext cx="4433401" cy="823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libri (Body)"/>
              </a:rPr>
              <a:t>Local File system</a:t>
            </a:r>
          </a:p>
        </p:txBody>
      </p:sp>
      <p:sp>
        <p:nvSpPr>
          <p:cNvPr id="32" name="Text Placeholder 74">
            <a:extLst>
              <a:ext uri="{FF2B5EF4-FFF2-40B4-BE49-F238E27FC236}">
                <a16:creationId xmlns:a16="http://schemas.microsoft.com/office/drawing/2014/main" id="{6679E06C-C495-435F-805B-453F2334C4C0}"/>
              </a:ext>
            </a:extLst>
          </p:cNvPr>
          <p:cNvSpPr txBox="1">
            <a:spLocks/>
          </p:cNvSpPr>
          <p:nvPr/>
        </p:nvSpPr>
        <p:spPr>
          <a:xfrm>
            <a:off x="1860549" y="3044624"/>
            <a:ext cx="4433401" cy="823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libri (Body)"/>
              </a:rPr>
              <a:t>Replicate Blocks</a:t>
            </a:r>
          </a:p>
        </p:txBody>
      </p:sp>
      <p:sp>
        <p:nvSpPr>
          <p:cNvPr id="33" name="Text Placeholder 75">
            <a:extLst>
              <a:ext uri="{FF2B5EF4-FFF2-40B4-BE49-F238E27FC236}">
                <a16:creationId xmlns:a16="http://schemas.microsoft.com/office/drawing/2014/main" id="{CB8DA36F-FCF0-430A-BE22-D82F84FDFAE6}"/>
              </a:ext>
            </a:extLst>
          </p:cNvPr>
          <p:cNvSpPr txBox="1">
            <a:spLocks/>
          </p:cNvSpPr>
          <p:nvPr/>
        </p:nvSpPr>
        <p:spPr>
          <a:xfrm>
            <a:off x="1860549" y="3987398"/>
            <a:ext cx="4433401" cy="823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libri (Body)"/>
              </a:rPr>
              <a:t>Data loss</a:t>
            </a:r>
          </a:p>
        </p:txBody>
      </p:sp>
      <p:sp>
        <p:nvSpPr>
          <p:cNvPr id="34" name="Text Placeholder 76">
            <a:extLst>
              <a:ext uri="{FF2B5EF4-FFF2-40B4-BE49-F238E27FC236}">
                <a16:creationId xmlns:a16="http://schemas.microsoft.com/office/drawing/2014/main" id="{CB673A27-DFC3-491B-975D-8E078C1FAEE9}"/>
              </a:ext>
            </a:extLst>
          </p:cNvPr>
          <p:cNvSpPr txBox="1">
            <a:spLocks/>
          </p:cNvSpPr>
          <p:nvPr/>
        </p:nvSpPr>
        <p:spPr>
          <a:xfrm>
            <a:off x="1748421" y="5118330"/>
            <a:ext cx="4433401" cy="823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Calibri (Body)"/>
              </a:rPr>
              <a:t>Top of Ext4</a:t>
            </a:r>
          </a:p>
        </p:txBody>
      </p:sp>
      <p:grpSp>
        <p:nvGrpSpPr>
          <p:cNvPr id="35" name="Group 34" descr="steps">
            <a:extLst>
              <a:ext uri="{FF2B5EF4-FFF2-40B4-BE49-F238E27FC236}">
                <a16:creationId xmlns:a16="http://schemas.microsoft.com/office/drawing/2014/main" id="{43FE8413-367F-405E-8B2C-4DFC7807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36" name="Group 27">
              <a:extLst>
                <a:ext uri="{FF2B5EF4-FFF2-40B4-BE49-F238E27FC236}">
                  <a16:creationId xmlns:a16="http://schemas.microsoft.com/office/drawing/2014/main" id="{4477D6F4-41EB-423A-93F3-5B8302C4F9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66" name="Freeform 17">
                <a:extLst>
                  <a:ext uri="{FF2B5EF4-FFF2-40B4-BE49-F238E27FC236}">
                    <a16:creationId xmlns:a16="http://schemas.microsoft.com/office/drawing/2014/main" id="{9D9E31D0-11B6-41AE-B2F0-8407164E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3F864E50-5BA1-4731-8DAD-91A0FCC63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48764CAE-68B6-46F8-8D78-CBE7BAA16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5">
              <a:extLst>
                <a:ext uri="{FF2B5EF4-FFF2-40B4-BE49-F238E27FC236}">
                  <a16:creationId xmlns:a16="http://schemas.microsoft.com/office/drawing/2014/main" id="{C8B0BF81-088D-4971-8F32-3B2321AA71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DFC205E5-133E-4844-9A5C-52A0D0619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CB2D5057-BECD-450D-8D25-785863D12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99F10ED4-DC24-4B41-9C81-743A969C8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+mj-lt"/>
                </a:endParaRPr>
              </a:p>
            </p:txBody>
          </p:sp>
        </p:grpSp>
        <p:grpSp>
          <p:nvGrpSpPr>
            <p:cNvPr id="38" name="Group 39">
              <a:extLst>
                <a:ext uri="{FF2B5EF4-FFF2-40B4-BE49-F238E27FC236}">
                  <a16:creationId xmlns:a16="http://schemas.microsoft.com/office/drawing/2014/main" id="{202CCE5C-C33A-4986-BD86-F9F63F39E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CDA14CC8-CB49-4923-8576-AB855168A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5DCAC7F5-B6C4-4A2A-8664-A840B8D2C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E516B502-D664-4C37-8493-EDA5B2CDF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65A50DC6-2435-4802-87C3-7036F4DE8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184B5A41-3750-4997-B77B-9DAFD2603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295726E0-2074-4452-9298-2607F0276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F3F07E3B-645B-4D3F-A5A8-27AADD956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3EECA90-D95D-4C5C-9D72-8D636EB8E08D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95F53187-7D0B-4B7F-A154-42752D048377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j-lt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B74B438-E803-4836-8819-A9D3BC0C54B6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4F14B0-9980-4FBC-B7CD-C89C65A34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id-ID" altLang="en-US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CDF3D05-0A53-402A-821A-31C47029688B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51" name="Teardrop 50">
                <a:extLst>
                  <a:ext uri="{FF2B5EF4-FFF2-40B4-BE49-F238E27FC236}">
                    <a16:creationId xmlns:a16="http://schemas.microsoft.com/office/drawing/2014/main" id="{0B60415F-34A6-4EA3-B204-C68ECB7A66E4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j-l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74EF5F0-6C3A-49AF-8587-C43A48149308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1E4BD3-FDC4-4AC2-8A58-3D058E7D3C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id-ID" altLang="en-US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7A8744-47A6-4A3B-9515-177BE03F4471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9A0D2F3-D6E3-40DB-BB34-7A70B0E06492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CF1432-D618-4498-BD35-E4521B58DD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ZA" altLang="en-US" sz="1400" b="1" dirty="0">
                    <a:latin typeface="+mj-lt"/>
                  </a:rPr>
                  <a:t>3</a:t>
                </a:r>
                <a:endParaRPr lang="id-ID" altLang="en-US" sz="1400" b="1" dirty="0">
                  <a:latin typeface="+mj-lt"/>
                </a:endParaRPr>
              </a:p>
            </p:txBody>
          </p:sp>
          <p:sp>
            <p:nvSpPr>
              <p:cNvPr id="50" name="Teardrop 49">
                <a:extLst>
                  <a:ext uri="{FF2B5EF4-FFF2-40B4-BE49-F238E27FC236}">
                    <a16:creationId xmlns:a16="http://schemas.microsoft.com/office/drawing/2014/main" id="{1F3E5F4E-99EF-4E1A-BC76-FF046C0B55EE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j-lt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B1FCFD2-B494-4485-AA02-5AC62779CD5B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CE2D48E-07F9-456B-AC71-E35CD5583963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8BB4C55-6886-4FC2-8E17-976E280AC1F0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+mj-lt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205BB7A-EBD5-48BB-99E4-29C507670A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ZA" altLang="en-US" sz="1400" b="1" dirty="0">
                      <a:latin typeface="+mj-lt"/>
                    </a:rPr>
                    <a:t>4</a:t>
                  </a:r>
                  <a:endParaRPr lang="id-ID" altLang="en-US" sz="1400" b="1" dirty="0">
                    <a:latin typeface="+mj-lt"/>
                  </a:endParaRPr>
                </a:p>
              </p:txBody>
            </p:sp>
          </p:grpSp>
          <p:sp>
            <p:nvSpPr>
              <p:cNvPr id="45" name="Teardrop 44">
                <a:extLst>
                  <a:ext uri="{FF2B5EF4-FFF2-40B4-BE49-F238E27FC236}">
                    <a16:creationId xmlns:a16="http://schemas.microsoft.com/office/drawing/2014/main" id="{0C4FBE41-8BE5-4C14-8678-4F6EAD55358F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69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2" descr="Hadoop Architecture - Hadoop Distributed File System-HDFS – Nub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193" y="179959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History</a:t>
            </a:r>
            <a:endParaRPr/>
          </a:p>
        </p:txBody>
      </p:sp>
      <p:cxnSp>
        <p:nvCxnSpPr>
          <p:cNvPr id="249" name="Google Shape;249;p1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0" name="Google Shape;250;p1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2"/>
          <p:cNvGrpSpPr/>
          <p:nvPr/>
        </p:nvGrpSpPr>
        <p:grpSpPr>
          <a:xfrm>
            <a:off x="127000" y="1513221"/>
            <a:ext cx="7259918" cy="4816300"/>
            <a:chOff x="0" y="0"/>
            <a:chExt cx="7259918" cy="4816300"/>
          </a:xfrm>
        </p:grpSpPr>
        <p:sp>
          <p:nvSpPr>
            <p:cNvPr id="252" name="Google Shape;252;p12"/>
            <p:cNvSpPr/>
            <p:nvPr/>
          </p:nvSpPr>
          <p:spPr>
            <a:xfrm>
              <a:off x="0" y="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 txBox="1"/>
            <p:nvPr/>
          </p:nvSpPr>
          <p:spPr>
            <a:xfrm>
              <a:off x="31070" y="3107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HDFS – Inspired by GFS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0" y="77710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rgbClr val="FEE5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 txBox="1"/>
            <p:nvPr/>
          </p:nvSpPr>
          <p:spPr>
            <a:xfrm>
              <a:off x="31070" y="80817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GFS – Google File System (2003)</a:t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0" y="151150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rgbClr val="FEE5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 txBox="1"/>
            <p:nvPr/>
          </p:nvSpPr>
          <p:spPr>
            <a:xfrm>
              <a:off x="31070" y="154257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File system on a cluster of machines</a:t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0" y="224590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rgbClr val="FEE5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 txBox="1"/>
            <p:nvPr/>
          </p:nvSpPr>
          <p:spPr>
            <a:xfrm>
              <a:off x="31070" y="227697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Developed by Doug Cutting and Mike Cafarella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0" y="298030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rgbClr val="FEE5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 txBox="1"/>
            <p:nvPr/>
          </p:nvSpPr>
          <p:spPr>
            <a:xfrm>
              <a:off x="31070" y="301137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 - Apache Nutch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0" y="3616780"/>
              <a:ext cx="7259918" cy="563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0" y="3616780"/>
              <a:ext cx="7259918" cy="563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0500" tIns="30475" rIns="170675" bIns="304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 : web search engine on 1 Billion Pages</a:t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0" y="4179820"/>
              <a:ext cx="7259918" cy="636480"/>
            </a:xfrm>
            <a:prstGeom prst="roundRect">
              <a:avLst>
                <a:gd name="adj" fmla="val 16667"/>
              </a:avLst>
            </a:prstGeom>
            <a:solidFill>
              <a:srgbClr val="FEE5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31070" y="4210890"/>
              <a:ext cx="7197778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 source 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2" descr="Hadoop Architecture - Hadoop Distributed File System-HDFS – Nub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193" y="179959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Features of HDFS</a:t>
            </a:r>
            <a:endParaRPr dirty="0"/>
          </a:p>
        </p:txBody>
      </p:sp>
      <p:cxnSp>
        <p:nvCxnSpPr>
          <p:cNvPr id="249" name="Google Shape;249;p1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0" name="Google Shape;250;p1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AACAB-6ED0-4D15-8131-C964088006E5}"/>
              </a:ext>
            </a:extLst>
          </p:cNvPr>
          <p:cNvSpPr/>
          <p:nvPr/>
        </p:nvSpPr>
        <p:spPr>
          <a:xfrm>
            <a:off x="253218" y="1578551"/>
            <a:ext cx="728706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HDFS is a filesystem designed for storing very large files with streaming data access patterns, running on clusters of commodity hardware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051B7509-F3DD-4638-903C-AED7820E47CD}"/>
              </a:ext>
            </a:extLst>
          </p:cNvPr>
          <p:cNvSpPr txBox="1">
            <a:spLocks/>
          </p:cNvSpPr>
          <p:nvPr/>
        </p:nvSpPr>
        <p:spPr>
          <a:xfrm>
            <a:off x="154942" y="3110090"/>
            <a:ext cx="7385341" cy="823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Very large-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files that are hundreds of megabytes, gigabytes, or terabytes in size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B251DDE-FF85-417B-8D8D-B1FA6A9637AF}"/>
              </a:ext>
            </a:extLst>
          </p:cNvPr>
          <p:cNvSpPr txBox="1">
            <a:spLocks/>
          </p:cNvSpPr>
          <p:nvPr/>
        </p:nvSpPr>
        <p:spPr>
          <a:xfrm>
            <a:off x="248272" y="4282486"/>
            <a:ext cx="7292011" cy="823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efficient data processing pattern is a write-once, read-many-times pattern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2FA215D-AC3B-4019-BED0-CE5A686B6C4B}"/>
              </a:ext>
            </a:extLst>
          </p:cNvPr>
          <p:cNvSpPr txBox="1">
            <a:spLocks/>
          </p:cNvSpPr>
          <p:nvPr/>
        </p:nvSpPr>
        <p:spPr>
          <a:xfrm>
            <a:off x="248272" y="5541542"/>
            <a:ext cx="7292011" cy="8239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Hadoop doesn’t require expensive, highly reliable hardware to run on. It’s designed to run on clusters of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234897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Big Data Architecture</a:t>
            </a:r>
            <a:endParaRPr lang="en-US" dirty="0"/>
          </a:p>
        </p:txBody>
      </p:sp>
      <p:cxnSp>
        <p:nvCxnSpPr>
          <p:cNvPr id="106" name="Google Shape;106;p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" name="Google Shape;107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149289B-CD2E-4F64-A2E6-45059E40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061" y="1513221"/>
            <a:ext cx="7773314" cy="529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>
            <a:off x="371880" y="651898"/>
            <a:ext cx="79997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Hadoop a solution for all type of applications?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9" name="Google Shape;249;p1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0" name="Google Shape;250;p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505857B1-5FDA-4246-B0DD-C49E3EB3C925}"/>
              </a:ext>
            </a:extLst>
          </p:cNvPr>
          <p:cNvSpPr txBox="1"/>
          <p:nvPr/>
        </p:nvSpPr>
        <p:spPr>
          <a:xfrm>
            <a:off x="760022" y="2093743"/>
            <a:ext cx="9096374" cy="31126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/>
              <a:t>Low-latency data access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/>
              <a:t>Lots of small files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/>
              <a:t>Multiple writers, arbitrary file modifications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49070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0BCB71-743E-4DB4-9FE5-E59943F160D1}"/>
              </a:ext>
            </a:extLst>
          </p:cNvPr>
          <p:cNvSpPr txBox="1">
            <a:spLocks/>
          </p:cNvSpPr>
          <p:nvPr/>
        </p:nvSpPr>
        <p:spPr>
          <a:xfrm>
            <a:off x="3946938" y="3301761"/>
            <a:ext cx="8179229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“WORLD IS ONE BIG DATA PROBLEM”</a:t>
            </a:r>
          </a:p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“TORTURE THE DATA AND IT WILL CONFESS TO ANYTHING”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What is Hadoop?</a:t>
            </a:r>
            <a:endParaRPr lang="en-US" dirty="0"/>
          </a:p>
        </p:txBody>
      </p:sp>
      <p:cxnSp>
        <p:nvCxnSpPr>
          <p:cNvPr id="106" name="Google Shape;106;p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" name="Google Shape;107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8DA83A-5840-4CAC-BB19-568FAB741FE9}"/>
              </a:ext>
            </a:extLst>
          </p:cNvPr>
          <p:cNvSpPr/>
          <p:nvPr/>
        </p:nvSpPr>
        <p:spPr>
          <a:xfrm>
            <a:off x="598883" y="1854787"/>
            <a:ext cx="8300052" cy="15193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  <a:latin typeface="Calibri (Body)"/>
              </a:rPr>
              <a:t>Hadoop is a distributed framework developed and maintained by Apache Software Foundation.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  <a:latin typeface="Calibri (Body)"/>
              </a:rPr>
              <a:t>Open Source platform developed in Java.</a:t>
            </a:r>
          </a:p>
          <a:p>
            <a:r>
              <a:rPr lang="en-IN" sz="2400" dirty="0">
                <a:solidFill>
                  <a:schemeClr val="tx1"/>
                </a:solidFill>
                <a:latin typeface="Calibri (Body)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566E1-FCC0-47DE-B88A-4460B970EF8D}"/>
              </a:ext>
            </a:extLst>
          </p:cNvPr>
          <p:cNvSpPr/>
          <p:nvPr/>
        </p:nvSpPr>
        <p:spPr>
          <a:xfrm>
            <a:off x="2208628" y="3862560"/>
            <a:ext cx="7168609" cy="2743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EE7DC-FD3A-4C6F-8B62-238DAAA4070E}"/>
              </a:ext>
            </a:extLst>
          </p:cNvPr>
          <p:cNvSpPr txBox="1"/>
          <p:nvPr/>
        </p:nvSpPr>
        <p:spPr>
          <a:xfrm>
            <a:off x="3601329" y="4115319"/>
            <a:ext cx="393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HADOOP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7B47A-5E92-4F64-947C-0557B437B0AA}"/>
              </a:ext>
            </a:extLst>
          </p:cNvPr>
          <p:cNvSpPr/>
          <p:nvPr/>
        </p:nvSpPr>
        <p:spPr>
          <a:xfrm>
            <a:off x="2419643" y="4881489"/>
            <a:ext cx="3362179" cy="13246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Calibri (Body)"/>
              </a:rPr>
              <a:t>File System to manage the storage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F3978-AF89-402F-8203-E124767340E3}"/>
              </a:ext>
            </a:extLst>
          </p:cNvPr>
          <p:cNvSpPr/>
          <p:nvPr/>
        </p:nvSpPr>
        <p:spPr>
          <a:xfrm>
            <a:off x="5898440" y="4879235"/>
            <a:ext cx="3362179" cy="13246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Calibri (Body)"/>
              </a:rPr>
              <a:t>Framework to process data across multiple servers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F5955-9F9E-411E-82D4-360E2B5D317F}"/>
              </a:ext>
            </a:extLst>
          </p:cNvPr>
          <p:cNvSpPr txBox="1"/>
          <p:nvPr/>
        </p:nvSpPr>
        <p:spPr>
          <a:xfrm>
            <a:off x="2841674" y="4576984"/>
            <a:ext cx="23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HDFS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AFDA2-5FE0-498D-A5EC-9E07EF16FA88}"/>
              </a:ext>
            </a:extLst>
          </p:cNvPr>
          <p:cNvSpPr txBox="1"/>
          <p:nvPr/>
        </p:nvSpPr>
        <p:spPr>
          <a:xfrm>
            <a:off x="6404877" y="4499296"/>
            <a:ext cx="23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Map Reduce</a:t>
            </a:r>
          </a:p>
        </p:txBody>
      </p:sp>
    </p:spTree>
    <p:extLst>
      <p:ext uri="{BB962C8B-B14F-4D97-AF65-F5344CB8AC3E}">
        <p14:creationId xmlns:p14="http://schemas.microsoft.com/office/powerpoint/2010/main" val="192673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HADOOP ECO SYSTEM</a:t>
            </a:r>
            <a:endParaRPr lang="en-US" dirty="0"/>
          </a:p>
        </p:txBody>
      </p:sp>
      <p:cxnSp>
        <p:nvCxnSpPr>
          <p:cNvPr id="106" name="Google Shape;106;p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" name="Google Shape;107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adoop Ecosystem and Their Components - A Complete Tutorial ...">
            <a:extLst>
              <a:ext uri="{FF2B5EF4-FFF2-40B4-BE49-F238E27FC236}">
                <a16:creationId xmlns:a16="http://schemas.microsoft.com/office/drawing/2014/main" id="{306678B4-0984-4175-9084-468663C1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91" y="1513221"/>
            <a:ext cx="8023453" cy="46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36989-FE92-4D1B-87D6-285195912791}"/>
              </a:ext>
            </a:extLst>
          </p:cNvPr>
          <p:cNvSpPr txBox="1"/>
          <p:nvPr/>
        </p:nvSpPr>
        <p:spPr>
          <a:xfrm>
            <a:off x="371880" y="6414868"/>
            <a:ext cx="7919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Source: </a:t>
            </a:r>
            <a:r>
              <a:rPr lang="en-IN" sz="1000" dirty="0">
                <a:hlinkClick r:id="rId5"/>
              </a:rPr>
              <a:t>https://dataflair</a:t>
            </a:r>
            <a:r>
              <a:rPr lang="en-IN" sz="1000" dirty="0"/>
              <a:t> training.com</a:t>
            </a:r>
          </a:p>
        </p:txBody>
      </p:sp>
    </p:spTree>
    <p:extLst>
      <p:ext uri="{BB962C8B-B14F-4D97-AF65-F5344CB8AC3E}">
        <p14:creationId xmlns:p14="http://schemas.microsoft.com/office/powerpoint/2010/main" val="161759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Hadoop Storage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Hadoop Distributed File System(HDFS)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1401613" y="2081111"/>
            <a:ext cx="4915847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3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"/>
          <p:cNvGrpSpPr/>
          <p:nvPr/>
        </p:nvGrpSpPr>
        <p:grpSpPr>
          <a:xfrm>
            <a:off x="934699" y="5555601"/>
            <a:ext cx="6153495" cy="611814"/>
            <a:chOff x="909439" y="2101091"/>
            <a:chExt cx="6153495" cy="611814"/>
          </a:xfrm>
        </p:grpSpPr>
        <p:sp>
          <p:nvSpPr>
            <p:cNvPr id="35" name="Rectangle 1"/>
            <p:cNvSpPr/>
            <p:nvPr/>
          </p:nvSpPr>
          <p:spPr>
            <a:xfrm>
              <a:off x="909439" y="2158198"/>
              <a:ext cx="6153495" cy="554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Rectangle 2"/>
            <p:cNvSpPr/>
            <p:nvPr/>
          </p:nvSpPr>
          <p:spPr>
            <a:xfrm>
              <a:off x="909439" y="2101091"/>
              <a:ext cx="6153495" cy="5547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Group 2"/>
          <p:cNvGrpSpPr/>
          <p:nvPr/>
        </p:nvGrpSpPr>
        <p:grpSpPr>
          <a:xfrm>
            <a:off x="926279" y="4699043"/>
            <a:ext cx="6153495" cy="611814"/>
            <a:chOff x="909439" y="2101091"/>
            <a:chExt cx="6153495" cy="611814"/>
          </a:xfrm>
        </p:grpSpPr>
        <p:sp>
          <p:nvSpPr>
            <p:cNvPr id="32" name="Rectangle 3"/>
            <p:cNvSpPr/>
            <p:nvPr/>
          </p:nvSpPr>
          <p:spPr>
            <a:xfrm>
              <a:off x="909439" y="2158198"/>
              <a:ext cx="6153495" cy="554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Rectangle 4"/>
            <p:cNvSpPr/>
            <p:nvPr/>
          </p:nvSpPr>
          <p:spPr>
            <a:xfrm>
              <a:off x="909439" y="2101091"/>
              <a:ext cx="6153495" cy="5547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3"/>
          <p:cNvGrpSpPr/>
          <p:nvPr/>
        </p:nvGrpSpPr>
        <p:grpSpPr>
          <a:xfrm>
            <a:off x="917859" y="3842486"/>
            <a:ext cx="6153495" cy="611814"/>
            <a:chOff x="909439" y="2101091"/>
            <a:chExt cx="6153495" cy="611814"/>
          </a:xfrm>
        </p:grpSpPr>
        <p:sp>
          <p:nvSpPr>
            <p:cNvPr id="29" name="Rectangle 5"/>
            <p:cNvSpPr/>
            <p:nvPr/>
          </p:nvSpPr>
          <p:spPr>
            <a:xfrm>
              <a:off x="909439" y="2158198"/>
              <a:ext cx="6153495" cy="554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Rectangle 6"/>
            <p:cNvSpPr/>
            <p:nvPr/>
          </p:nvSpPr>
          <p:spPr>
            <a:xfrm>
              <a:off x="909439" y="2101091"/>
              <a:ext cx="6153495" cy="5547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Group 4"/>
          <p:cNvGrpSpPr/>
          <p:nvPr/>
        </p:nvGrpSpPr>
        <p:grpSpPr>
          <a:xfrm>
            <a:off x="909439" y="2985929"/>
            <a:ext cx="6153495" cy="611814"/>
            <a:chOff x="909439" y="2101091"/>
            <a:chExt cx="6153495" cy="611814"/>
          </a:xfrm>
        </p:grpSpPr>
        <p:sp>
          <p:nvSpPr>
            <p:cNvPr id="21" name="Rectangle 7"/>
            <p:cNvSpPr/>
            <p:nvPr/>
          </p:nvSpPr>
          <p:spPr>
            <a:xfrm>
              <a:off x="909439" y="2158198"/>
              <a:ext cx="6153495" cy="554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Rectangle 8"/>
            <p:cNvSpPr/>
            <p:nvPr/>
          </p:nvSpPr>
          <p:spPr>
            <a:xfrm>
              <a:off x="909439" y="2101091"/>
              <a:ext cx="6153495" cy="5547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909439" y="2129372"/>
            <a:ext cx="6153495" cy="611814"/>
            <a:chOff x="909439" y="2101091"/>
            <a:chExt cx="6153495" cy="611814"/>
          </a:xfrm>
        </p:grpSpPr>
        <p:sp>
          <p:nvSpPr>
            <p:cNvPr id="11" name="Rectangle 9"/>
            <p:cNvSpPr/>
            <p:nvPr/>
          </p:nvSpPr>
          <p:spPr>
            <a:xfrm>
              <a:off x="909439" y="2158198"/>
              <a:ext cx="6153495" cy="5547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0"/>
            <p:cNvSpPr/>
            <p:nvPr/>
          </p:nvSpPr>
          <p:spPr>
            <a:xfrm>
              <a:off x="909439" y="2101091"/>
              <a:ext cx="6153495" cy="5547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4" name="Text 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1" dirty="0"/>
              <a:t>HDP platform </a:t>
            </a:r>
            <a:endParaRPr lang="ru-RU" b="1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/>
              <a:t>Blocks, Replication and Fault Tolerance</a:t>
            </a:r>
            <a:endParaRPr lang="ru-RU" b="1" dirty="0"/>
          </a:p>
        </p:txBody>
      </p:sp>
      <p:sp>
        <p:nvSpPr>
          <p:cNvPr id="6" name="Text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/>
              <a:t>HDFS Operations</a:t>
            </a:r>
            <a:endParaRPr lang="ru-RU" b="1" dirty="0"/>
          </a:p>
        </p:txBody>
      </p:sp>
      <p:sp>
        <p:nvSpPr>
          <p:cNvPr id="5" name="Text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/>
              <a:t>HDFS architecture</a:t>
            </a:r>
            <a:endParaRPr lang="ru-RU" b="1" dirty="0"/>
          </a:p>
        </p:txBody>
      </p:sp>
      <p:sp>
        <p:nvSpPr>
          <p:cNvPr id="2" name="Text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/>
              <a:t>Motivation for another File system</a:t>
            </a:r>
            <a:endParaRPr lang="ru-RU" b="1" dirty="0">
              <a:latin typeface="Calibri (Body)"/>
            </a:endParaRPr>
          </a:p>
        </p:txBody>
      </p:sp>
      <p:sp>
        <p:nvSpPr>
          <p:cNvPr id="24" name="Google Shape;108;p2">
            <a:extLst>
              <a:ext uri="{FF2B5EF4-FFF2-40B4-BE49-F238E27FC236}">
                <a16:creationId xmlns:a16="http://schemas.microsoft.com/office/drawing/2014/main" id="{FE101084-DF82-429E-AB34-11D705994492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5;p2">
            <a:extLst>
              <a:ext uri="{FF2B5EF4-FFF2-40B4-BE49-F238E27FC236}">
                <a16:creationId xmlns:a16="http://schemas.microsoft.com/office/drawing/2014/main" id="{C1B968BE-B24D-4E51-9BE7-F68085E9DC09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Lecture overview - HDFS</a:t>
            </a:r>
            <a:endParaRPr dirty="0"/>
          </a:p>
        </p:txBody>
      </p:sp>
      <p:cxnSp>
        <p:nvCxnSpPr>
          <p:cNvPr id="38" name="Google Shape;106;p2">
            <a:extLst>
              <a:ext uri="{FF2B5EF4-FFF2-40B4-BE49-F238E27FC236}">
                <a16:creationId xmlns:a16="http://schemas.microsoft.com/office/drawing/2014/main" id="{C975BA2C-EA47-4BC0-9DF8-649A8BAE833E}"/>
              </a:ext>
            </a:extLst>
          </p:cNvPr>
          <p:cNvCxnSpPr/>
          <p:nvPr/>
        </p:nvCxnSpPr>
        <p:spPr>
          <a:xfrm>
            <a:off x="0" y="1113563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6" name="Picture 2" descr="Hadoop Distributed File System (HDFS)">
            <a:extLst>
              <a:ext uri="{FF2B5EF4-FFF2-40B4-BE49-F238E27FC236}">
                <a16:creationId xmlns:a16="http://schemas.microsoft.com/office/drawing/2014/main" id="{DEE834A5-96AC-4D9D-94B6-9389BB4BEA7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r="345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7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FAT,NTFS, HFS, ext3,ext4,XFS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File systems that we are aware of</a:t>
            </a:r>
            <a:endParaRPr lang="ru-RU" dirty="0"/>
          </a:p>
        </p:txBody>
      </p:sp>
      <p:sp>
        <p:nvSpPr>
          <p:cNvPr id="4" name="Text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answer must be “Yes” because this is an integral component of any operating system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6"/>
          </p:nvPr>
        </p:nvSpPr>
        <p:spPr>
          <a:xfrm>
            <a:off x="6202537" y="2647882"/>
            <a:ext cx="5989462" cy="450567"/>
          </a:xfrm>
        </p:spPr>
        <p:txBody>
          <a:bodyPr>
            <a:noAutofit/>
          </a:bodyPr>
          <a:lstStyle/>
          <a:p>
            <a:r>
              <a:rPr lang="en-US" sz="2000" dirty="0"/>
              <a:t>Have you used any of the file system before?</a:t>
            </a:r>
            <a:endParaRPr lang="ru-RU" sz="2000" dirty="0"/>
          </a:p>
        </p:txBody>
      </p:sp>
      <p:sp>
        <p:nvSpPr>
          <p:cNvPr id="2" name="Text 5"/>
          <p:cNvSpPr>
            <a:spLocks noGrp="1"/>
          </p:cNvSpPr>
          <p:nvPr>
            <p:ph type="body" sz="quarter" idx="15"/>
          </p:nvPr>
        </p:nvSpPr>
        <p:spPr>
          <a:xfrm>
            <a:off x="497813" y="1850924"/>
            <a:ext cx="5327055" cy="2476080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IN" sz="6200" dirty="0"/>
              <a:t>File System</a:t>
            </a: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IN" sz="6200" b="0" dirty="0"/>
              <a:t>Helps you to navigate to the data</a:t>
            </a: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IN" sz="6200" b="0" dirty="0"/>
              <a:t>Control how data is stored and retrieved</a:t>
            </a: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IN" sz="6200" b="0" dirty="0"/>
              <a:t>Metadata about the files and folders</a:t>
            </a: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IN" sz="6200" b="0" dirty="0"/>
              <a:t>Permissions and Security</a:t>
            </a:r>
          </a:p>
          <a:p>
            <a:pPr marL="857250" indent="-857250" algn="l">
              <a:buFont typeface="Wingdings" panose="05000000000000000000" pitchFamily="2" charset="2"/>
              <a:buChar char="ü"/>
            </a:pPr>
            <a:r>
              <a:rPr lang="en-IN" sz="6200" b="0" dirty="0"/>
              <a:t>Manage storage space efficiently</a:t>
            </a:r>
          </a:p>
          <a:p>
            <a:r>
              <a:rPr lang="en-IN" sz="6200" dirty="0"/>
              <a:t> </a:t>
            </a:r>
          </a:p>
          <a:p>
            <a:endParaRPr lang="ru-RU" dirty="0"/>
          </a:p>
        </p:txBody>
      </p:sp>
      <p:cxnSp>
        <p:nvCxnSpPr>
          <p:cNvPr id="26" name="Line 1"/>
          <p:cNvCxnSpPr>
            <a:stCxn id="25" idx="4"/>
          </p:cNvCxnSpPr>
          <p:nvPr/>
        </p:nvCxnSpPr>
        <p:spPr>
          <a:xfrm>
            <a:off x="6096001" y="2141108"/>
            <a:ext cx="0" cy="471689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ircle 1"/>
          <p:cNvSpPr/>
          <p:nvPr/>
        </p:nvSpPr>
        <p:spPr>
          <a:xfrm>
            <a:off x="6048155" y="2974407"/>
            <a:ext cx="95693" cy="9569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Circle 2"/>
          <p:cNvSpPr/>
          <p:nvPr/>
        </p:nvSpPr>
        <p:spPr>
          <a:xfrm>
            <a:off x="5872718" y="1694541"/>
            <a:ext cx="446567" cy="4465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Icon 1"/>
          <p:cNvSpPr>
            <a:spLocks noChangeAspect="1" noEditPoints="1"/>
          </p:cNvSpPr>
          <p:nvPr/>
        </p:nvSpPr>
        <p:spPr bwMode="auto">
          <a:xfrm>
            <a:off x="5989463" y="1783311"/>
            <a:ext cx="213074" cy="292897"/>
          </a:xfrm>
          <a:custGeom>
            <a:avLst/>
            <a:gdLst>
              <a:gd name="T0" fmla="*/ 70 w 140"/>
              <a:gd name="T1" fmla="*/ 192 h 192"/>
              <a:gd name="T2" fmla="*/ 70 w 140"/>
              <a:gd name="T3" fmla="*/ 192 h 192"/>
              <a:gd name="T4" fmla="*/ 63 w 140"/>
              <a:gd name="T5" fmla="*/ 189 h 192"/>
              <a:gd name="T6" fmla="*/ 0 w 140"/>
              <a:gd name="T7" fmla="*/ 70 h 192"/>
              <a:gd name="T8" fmla="*/ 70 w 140"/>
              <a:gd name="T9" fmla="*/ 0 h 192"/>
              <a:gd name="T10" fmla="*/ 120 w 140"/>
              <a:gd name="T11" fmla="*/ 21 h 192"/>
              <a:gd name="T12" fmla="*/ 140 w 140"/>
              <a:gd name="T13" fmla="*/ 70 h 192"/>
              <a:gd name="T14" fmla="*/ 77 w 140"/>
              <a:gd name="T15" fmla="*/ 189 h 192"/>
              <a:gd name="T16" fmla="*/ 70 w 140"/>
              <a:gd name="T17" fmla="*/ 192 h 192"/>
              <a:gd name="T18" fmla="*/ 70 w 140"/>
              <a:gd name="T19" fmla="*/ 12 h 192"/>
              <a:gd name="T20" fmla="*/ 12 w 140"/>
              <a:gd name="T21" fmla="*/ 70 h 192"/>
              <a:gd name="T22" fmla="*/ 70 w 140"/>
              <a:gd name="T23" fmla="*/ 179 h 192"/>
              <a:gd name="T24" fmla="*/ 128 w 140"/>
              <a:gd name="T25" fmla="*/ 70 h 192"/>
              <a:gd name="T26" fmla="*/ 70 w 140"/>
              <a:gd name="T27" fmla="*/ 12 h 192"/>
              <a:gd name="T28" fmla="*/ 70 w 140"/>
              <a:gd name="T29" fmla="*/ 108 h 192"/>
              <a:gd name="T30" fmla="*/ 32 w 140"/>
              <a:gd name="T31" fmla="*/ 70 h 192"/>
              <a:gd name="T32" fmla="*/ 70 w 140"/>
              <a:gd name="T33" fmla="*/ 32 h 192"/>
              <a:gd name="T34" fmla="*/ 108 w 140"/>
              <a:gd name="T35" fmla="*/ 70 h 192"/>
              <a:gd name="T36" fmla="*/ 70 w 140"/>
              <a:gd name="T37" fmla="*/ 108 h 192"/>
              <a:gd name="T38" fmla="*/ 70 w 140"/>
              <a:gd name="T39" fmla="*/ 44 h 192"/>
              <a:gd name="T40" fmla="*/ 44 w 140"/>
              <a:gd name="T41" fmla="*/ 70 h 192"/>
              <a:gd name="T42" fmla="*/ 70 w 140"/>
              <a:gd name="T43" fmla="*/ 96 h 192"/>
              <a:gd name="T44" fmla="*/ 96 w 140"/>
              <a:gd name="T45" fmla="*/ 70 h 192"/>
              <a:gd name="T46" fmla="*/ 70 w 140"/>
              <a:gd name="T47" fmla="*/ 4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0" h="192">
                <a:moveTo>
                  <a:pt x="70" y="192"/>
                </a:moveTo>
                <a:cubicBezTo>
                  <a:pt x="70" y="192"/>
                  <a:pt x="70" y="192"/>
                  <a:pt x="70" y="192"/>
                </a:cubicBezTo>
                <a:cubicBezTo>
                  <a:pt x="67" y="192"/>
                  <a:pt x="65" y="191"/>
                  <a:pt x="63" y="189"/>
                </a:cubicBezTo>
                <a:cubicBezTo>
                  <a:pt x="56" y="182"/>
                  <a:pt x="0" y="121"/>
                  <a:pt x="0" y="70"/>
                </a:cubicBezTo>
                <a:cubicBezTo>
                  <a:pt x="0" y="31"/>
                  <a:pt x="31" y="0"/>
                  <a:pt x="70" y="0"/>
                </a:cubicBezTo>
                <a:cubicBezTo>
                  <a:pt x="89" y="0"/>
                  <a:pt x="106" y="7"/>
                  <a:pt x="120" y="21"/>
                </a:cubicBezTo>
                <a:cubicBezTo>
                  <a:pt x="133" y="34"/>
                  <a:pt x="140" y="51"/>
                  <a:pt x="140" y="70"/>
                </a:cubicBezTo>
                <a:cubicBezTo>
                  <a:pt x="140" y="121"/>
                  <a:pt x="84" y="182"/>
                  <a:pt x="77" y="189"/>
                </a:cubicBezTo>
                <a:cubicBezTo>
                  <a:pt x="75" y="191"/>
                  <a:pt x="73" y="192"/>
                  <a:pt x="70" y="192"/>
                </a:cubicBezTo>
                <a:close/>
                <a:moveTo>
                  <a:pt x="70" y="12"/>
                </a:moveTo>
                <a:cubicBezTo>
                  <a:pt x="38" y="12"/>
                  <a:pt x="12" y="38"/>
                  <a:pt x="12" y="70"/>
                </a:cubicBezTo>
                <a:cubicBezTo>
                  <a:pt x="12" y="107"/>
                  <a:pt x="48" y="155"/>
                  <a:pt x="70" y="179"/>
                </a:cubicBezTo>
                <a:cubicBezTo>
                  <a:pt x="92" y="155"/>
                  <a:pt x="128" y="107"/>
                  <a:pt x="128" y="70"/>
                </a:cubicBezTo>
                <a:cubicBezTo>
                  <a:pt x="128" y="38"/>
                  <a:pt x="102" y="12"/>
                  <a:pt x="70" y="12"/>
                </a:cubicBezTo>
                <a:close/>
                <a:moveTo>
                  <a:pt x="70" y="108"/>
                </a:moveTo>
                <a:cubicBezTo>
                  <a:pt x="49" y="108"/>
                  <a:pt x="32" y="91"/>
                  <a:pt x="32" y="70"/>
                </a:cubicBezTo>
                <a:cubicBezTo>
                  <a:pt x="32" y="49"/>
                  <a:pt x="49" y="32"/>
                  <a:pt x="70" y="32"/>
                </a:cubicBezTo>
                <a:cubicBezTo>
                  <a:pt x="91" y="32"/>
                  <a:pt x="108" y="49"/>
                  <a:pt x="108" y="70"/>
                </a:cubicBezTo>
                <a:cubicBezTo>
                  <a:pt x="108" y="91"/>
                  <a:pt x="91" y="108"/>
                  <a:pt x="70" y="108"/>
                </a:cubicBezTo>
                <a:close/>
                <a:moveTo>
                  <a:pt x="70" y="44"/>
                </a:moveTo>
                <a:cubicBezTo>
                  <a:pt x="56" y="44"/>
                  <a:pt x="44" y="56"/>
                  <a:pt x="44" y="70"/>
                </a:cubicBezTo>
                <a:cubicBezTo>
                  <a:pt x="44" y="84"/>
                  <a:pt x="56" y="96"/>
                  <a:pt x="70" y="96"/>
                </a:cubicBezTo>
                <a:cubicBezTo>
                  <a:pt x="84" y="96"/>
                  <a:pt x="96" y="84"/>
                  <a:pt x="96" y="70"/>
                </a:cubicBezTo>
                <a:cubicBezTo>
                  <a:pt x="96" y="56"/>
                  <a:pt x="84" y="44"/>
                  <a:pt x="70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Google Shape;108;p2">
            <a:extLst>
              <a:ext uri="{FF2B5EF4-FFF2-40B4-BE49-F238E27FC236}">
                <a16:creationId xmlns:a16="http://schemas.microsoft.com/office/drawing/2014/main" id="{983C7401-39D1-4051-AC01-7C83F051C59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File System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5;p2">
            <a:extLst>
              <a:ext uri="{FF2B5EF4-FFF2-40B4-BE49-F238E27FC236}">
                <a16:creationId xmlns:a16="http://schemas.microsoft.com/office/drawing/2014/main" id="{C21BD7B6-0120-4702-BD5F-D2C230C18F0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Why another File System?</a:t>
            </a:r>
            <a:endParaRPr dirty="0"/>
          </a:p>
        </p:txBody>
      </p:sp>
      <p:cxnSp>
        <p:nvCxnSpPr>
          <p:cNvPr id="19" name="Google Shape;106;p2">
            <a:extLst>
              <a:ext uri="{FF2B5EF4-FFF2-40B4-BE49-F238E27FC236}">
                <a16:creationId xmlns:a16="http://schemas.microsoft.com/office/drawing/2014/main" id="{DBD5CC5C-8226-4FBB-8816-8556D1C1D205}"/>
              </a:ext>
            </a:extLst>
          </p:cNvPr>
          <p:cNvCxnSpPr/>
          <p:nvPr/>
        </p:nvCxnSpPr>
        <p:spPr>
          <a:xfrm>
            <a:off x="0" y="1113563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A26F1FA-D7D3-47CF-A444-4586FD4FA9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014" b="9014"/>
          <a:stretch>
            <a:fillRect/>
          </a:stretch>
        </p:blipFill>
        <p:spPr>
          <a:xfrm>
            <a:off x="9226758" y="4186666"/>
            <a:ext cx="1542557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50912-05F4-44C2-8C95-10871BBF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35" y="3976860"/>
            <a:ext cx="1743075" cy="2628900"/>
          </a:xfrm>
          <a:prstGeom prst="rect">
            <a:avLst/>
          </a:prstGeom>
        </p:spPr>
      </p:pic>
      <p:pic>
        <p:nvPicPr>
          <p:cNvPr id="21" name="Graphic 20" descr="Blackboard">
            <a:extLst>
              <a:ext uri="{FF2B5EF4-FFF2-40B4-BE49-F238E27FC236}">
                <a16:creationId xmlns:a16="http://schemas.microsoft.com/office/drawing/2014/main" id="{35787BEB-8DED-4CED-8D4B-13608188C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111" y="1114535"/>
            <a:ext cx="914400" cy="914400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5DF1856-23AA-4CA8-AE68-1220F96C3D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20918" r="20918"/>
          <a:stretch>
            <a:fillRect/>
          </a:stretch>
        </p:blipFill>
        <p:spPr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9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Line 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ircle 1"/>
          <p:cNvSpPr/>
          <p:nvPr/>
        </p:nvSpPr>
        <p:spPr>
          <a:xfrm>
            <a:off x="6048154" y="4024997"/>
            <a:ext cx="95693" cy="9569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ircle 2"/>
          <p:cNvSpPr/>
          <p:nvPr/>
        </p:nvSpPr>
        <p:spPr>
          <a:xfrm>
            <a:off x="6048154" y="717583"/>
            <a:ext cx="95693" cy="9569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1"/>
          <p:cNvSpPr>
            <a:spLocks noGrp="1"/>
          </p:cNvSpPr>
          <p:nvPr>
            <p:ph type="body" sz="quarter" idx="17"/>
          </p:nvPr>
        </p:nvSpPr>
        <p:spPr>
          <a:xfrm>
            <a:off x="6466786" y="4317198"/>
            <a:ext cx="4341892" cy="1814796"/>
          </a:xfrm>
        </p:spPr>
        <p:txBody>
          <a:bodyPr/>
          <a:lstStyle/>
          <a:p>
            <a:r>
              <a:rPr lang="en-IN" dirty="0"/>
              <a:t>Get the Intuition using a real big data Problem</a:t>
            </a:r>
            <a:endParaRPr lang="ru-RU" dirty="0"/>
          </a:p>
          <a:p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They why HDFS?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Any Guesses?</a:t>
            </a:r>
            <a:endParaRPr lang="ru-RU" dirty="0"/>
          </a:p>
        </p:txBody>
      </p:sp>
      <p:sp>
        <p:nvSpPr>
          <p:cNvPr id="23" name="Text 4"/>
          <p:cNvSpPr>
            <a:spLocks noGrp="1"/>
          </p:cNvSpPr>
          <p:nvPr>
            <p:ph type="body" sz="quarter" idx="19"/>
          </p:nvPr>
        </p:nvSpPr>
        <p:spPr>
          <a:xfrm>
            <a:off x="1699846" y="1026156"/>
            <a:ext cx="3907625" cy="1905887"/>
          </a:xfrm>
        </p:spPr>
        <p:txBody>
          <a:bodyPr/>
          <a:lstStyle/>
          <a:p>
            <a:r>
              <a:rPr lang="en-IN" dirty="0"/>
              <a:t>8 EB pretty good to handle Big Data Sets</a:t>
            </a:r>
            <a:endParaRPr lang="ru-RU" dirty="0"/>
          </a:p>
          <a:p>
            <a:endParaRPr lang="ru-RU" dirty="0"/>
          </a:p>
        </p:txBody>
      </p:sp>
      <p:sp>
        <p:nvSpPr>
          <p:cNvPr id="24" name="Text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Current File Systems</a:t>
            </a:r>
            <a:endParaRPr lang="ru-RU" dirty="0"/>
          </a:p>
        </p:txBody>
      </p:sp>
      <p:sp>
        <p:nvSpPr>
          <p:cNvPr id="22" name="Text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Exabytes of Data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80745E-B5AD-4067-A565-1BA525FD4C4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123" b="31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C5D0208-21CC-49C6-A484-99599CE385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8997" b="8997"/>
          <a:stretch>
            <a:fillRect/>
          </a:stretch>
        </p:blipFill>
        <p:spPr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61513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292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Case Study: How Google Search works?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step03_organizing-ff">
            <a:hlinkClick r:id="" action="ppaction://media"/>
            <a:extLst>
              <a:ext uri="{FF2B5EF4-FFF2-40B4-BE49-F238E27FC236}">
                <a16:creationId xmlns:a16="http://schemas.microsoft.com/office/drawing/2014/main" id="{6BD46C39-685D-49C1-BB3E-3EAEC9245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311275"/>
            <a:ext cx="9945303" cy="46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135</Paragraphs>
  <Slides>21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Aharoni</vt:lpstr>
      <vt:lpstr>Algerian</vt:lpstr>
      <vt:lpstr>Arial</vt:lpstr>
      <vt:lpstr>Calibri</vt:lpstr>
      <vt:lpstr>Calibri (Body)</vt:lpstr>
      <vt:lpstr>Calibri Light</vt:lpstr>
      <vt:lpstr>Calibri(body)</vt:lpstr>
      <vt:lpstr>Open Sans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Hadoop Distributed File System(HDFS)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Hadoop Distributed File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sudaroli vijayakumar</dc:creator>
  <cp:lastModifiedBy>sudaroli vijayakumar</cp:lastModifiedBy>
  <cp:revision>1</cp:revision>
  <dcterms:created xsi:type="dcterms:W3CDTF">2020-08-16T01:07:45Z</dcterms:created>
  <dcterms:modified xsi:type="dcterms:W3CDTF">2020-08-16T01:08:38Z</dcterms:modified>
</cp:coreProperties>
</file>